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1"/>
  </p:sldMasterIdLst>
  <p:handoutMasterIdLst>
    <p:handoutMasterId r:id="rId14"/>
  </p:handoutMasterIdLst>
  <p:sldIdLst>
    <p:sldId id="276" r:id="rId2"/>
    <p:sldId id="257" r:id="rId3"/>
    <p:sldId id="258" r:id="rId4"/>
    <p:sldId id="259" r:id="rId5"/>
    <p:sldId id="261" r:id="rId6"/>
    <p:sldId id="269" r:id="rId7"/>
    <p:sldId id="274" r:id="rId8"/>
    <p:sldId id="262" r:id="rId9"/>
    <p:sldId id="271" r:id="rId10"/>
    <p:sldId id="275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39" autoAdjust="0"/>
    <p:restoredTop sz="94598" autoAdjust="0"/>
  </p:normalViewPr>
  <p:slideViewPr>
    <p:cSldViewPr snapToGrid="0">
      <p:cViewPr varScale="1">
        <p:scale>
          <a:sx n="72" d="100"/>
          <a:sy n="72" d="100"/>
        </p:scale>
        <p:origin x="10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9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05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C61D3-70EF-4180-A073-CDFA65AAB73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0C0B-1CE8-4B29-9088-469971123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2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mpeiiquartz.com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ww.caesarstoneus.com/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hyperlink" Target="http://www.lgviaterausa.com/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://www.silestoneusa.com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://www.cambriaus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Stone Countertops: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Which Surface Is Right for Your Next Project?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You Need to Know to Make Well Informed Decisions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210" y="1571332"/>
            <a:ext cx="1351693" cy="9503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40663" y="2541244"/>
            <a:ext cx="276078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CASTELLI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Marble &amp; Granite</a:t>
            </a:r>
            <a:endParaRPr lang="en-US" sz="28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0663" y="4079410"/>
            <a:ext cx="2760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3346 SE Gran Parkway</a:t>
            </a:r>
          </a:p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Stuart, FL  34997</a:t>
            </a:r>
          </a:p>
          <a:p>
            <a:pPr algn="ctr"/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561.203.9293</a:t>
            </a:r>
          </a:p>
        </p:txBody>
      </p:sp>
    </p:spTree>
    <p:extLst>
      <p:ext uri="{BB962C8B-B14F-4D97-AF65-F5344CB8AC3E}">
        <p14:creationId xmlns:p14="http://schemas.microsoft.com/office/powerpoint/2010/main" val="10374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9"/>
    </mc:Choice>
    <mc:Fallback xmlns="">
      <p:transition spd="slow" advTm="179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232452"/>
            <a:ext cx="2947482" cy="4492568"/>
          </a:xfrm>
        </p:spPr>
        <p:txBody>
          <a:bodyPr/>
          <a:lstStyle/>
          <a:p>
            <a:pPr algn="ctr"/>
            <a:r>
              <a:rPr lang="en-US" dirty="0"/>
              <a:t>View</a:t>
            </a:r>
            <a:br>
              <a:rPr lang="en-US" dirty="0"/>
            </a:br>
            <a:r>
              <a:rPr lang="en-US" dirty="0"/>
              <a:t>Our</a:t>
            </a:r>
            <a:br>
              <a:rPr lang="en-US" dirty="0"/>
            </a:br>
            <a:r>
              <a:rPr lang="en-US" dirty="0"/>
              <a:t>Partners</a:t>
            </a:r>
            <a:br>
              <a:rPr lang="en-US" dirty="0"/>
            </a:br>
            <a:r>
              <a:rPr lang="en-US" dirty="0"/>
              <a:t>Page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395" y="6295293"/>
            <a:ext cx="523144" cy="367794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163774"/>
              </p:ext>
            </p:extLst>
          </p:nvPr>
        </p:nvGraphicFramePr>
        <p:xfrm>
          <a:off x="3816626" y="742121"/>
          <a:ext cx="3564835" cy="538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835">
                  <a:extLst>
                    <a:ext uri="{9D8B030D-6E8A-4147-A177-3AD203B41FA5}">
                      <a16:colId xmlns:a16="http://schemas.microsoft.com/office/drawing/2014/main" val="553138713"/>
                    </a:ext>
                  </a:extLst>
                </a:gridCol>
              </a:tblGrid>
              <a:tr h="954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Natural Stone </a:t>
                      </a:r>
                    </a:p>
                    <a:p>
                      <a:pPr algn="ctr"/>
                      <a:r>
                        <a:rPr lang="en-US" sz="2400" dirty="0"/>
                        <a:t>Wholesalers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5327027"/>
                  </a:ext>
                </a:extLst>
              </a:tr>
              <a:tr h="7357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Spazio</a:t>
                      </a:r>
                      <a:r>
                        <a:rPr lang="en-US" sz="2000" b="1" dirty="0"/>
                        <a:t> Marble &amp; Granite</a:t>
                      </a:r>
                    </a:p>
                    <a:p>
                      <a:pPr algn="ctr"/>
                      <a:r>
                        <a:rPr lang="en-US" sz="1400" i="1" dirty="0"/>
                        <a:t>Stuart, West Palm</a:t>
                      </a:r>
                      <a:r>
                        <a:rPr lang="en-US" sz="1400" i="1" baseline="0" dirty="0"/>
                        <a:t> &amp; </a:t>
                      </a:r>
                      <a:r>
                        <a:rPr lang="en-US" sz="1400" i="1" dirty="0"/>
                        <a:t>Lake</a:t>
                      </a:r>
                      <a:r>
                        <a:rPr lang="en-US" sz="1400" i="1" baseline="0" dirty="0"/>
                        <a:t> Worth</a:t>
                      </a:r>
                      <a:endParaRPr lang="en-US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659263"/>
                  </a:ext>
                </a:extLst>
              </a:tr>
              <a:tr h="7357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Stone Gallery</a:t>
                      </a:r>
                    </a:p>
                    <a:p>
                      <a:pPr algn="ctr"/>
                      <a:r>
                        <a:rPr lang="en-US" sz="1400" i="1" dirty="0"/>
                        <a:t>West Palm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740466"/>
                  </a:ext>
                </a:extLst>
              </a:tr>
              <a:tr h="7357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Marble Of The World</a:t>
                      </a:r>
                    </a:p>
                    <a:p>
                      <a:pPr algn="ctr"/>
                      <a:r>
                        <a:rPr lang="en-US" sz="1400" i="1" dirty="0"/>
                        <a:t>Stuart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3778600"/>
                  </a:ext>
                </a:extLst>
              </a:tr>
              <a:tr h="7357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UMI</a:t>
                      </a:r>
                    </a:p>
                    <a:p>
                      <a:pPr algn="ctr"/>
                      <a:r>
                        <a:rPr lang="en-US" sz="1400" i="1" dirty="0"/>
                        <a:t>Boynton</a:t>
                      </a:r>
                      <a:r>
                        <a:rPr lang="en-US" sz="1400" i="1" baseline="0" dirty="0"/>
                        <a:t> Beach</a:t>
                      </a:r>
                      <a:endParaRPr lang="en-US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0072231"/>
                  </a:ext>
                </a:extLst>
              </a:tr>
              <a:tr h="7469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Omicron</a:t>
                      </a:r>
                    </a:p>
                    <a:p>
                      <a:pPr algn="ctr"/>
                      <a:r>
                        <a:rPr lang="en-US" sz="1400" i="1" dirty="0"/>
                        <a:t>West Palm Beach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938599"/>
                  </a:ext>
                </a:extLst>
              </a:tr>
              <a:tr h="7357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Keys</a:t>
                      </a:r>
                      <a:r>
                        <a:rPr lang="en-US" sz="2000" b="1" baseline="0" dirty="0"/>
                        <a:t> Granite</a:t>
                      </a:r>
                    </a:p>
                    <a:p>
                      <a:pPr algn="ctr"/>
                      <a:r>
                        <a:rPr lang="en-US" sz="1400" i="1" baseline="0" dirty="0"/>
                        <a:t>Boynton Beach</a:t>
                      </a:r>
                      <a:endParaRPr lang="en-US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6683709"/>
                  </a:ext>
                </a:extLst>
              </a:tr>
            </a:tbl>
          </a:graphicData>
        </a:graphic>
      </p:graphicFrame>
      <p:graphicFrame>
        <p:nvGraphicFramePr>
          <p:cNvPr id="1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964683"/>
              </p:ext>
            </p:extLst>
          </p:nvPr>
        </p:nvGraphicFramePr>
        <p:xfrm>
          <a:off x="7644846" y="742121"/>
          <a:ext cx="3785154" cy="538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154">
                  <a:extLst>
                    <a:ext uri="{9D8B030D-6E8A-4147-A177-3AD203B41FA5}">
                      <a16:colId xmlns:a16="http://schemas.microsoft.com/office/drawing/2014/main" val="553138713"/>
                    </a:ext>
                  </a:extLst>
                </a:gridCol>
              </a:tblGrid>
              <a:tr h="8400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Contract </a:t>
                      </a:r>
                    </a:p>
                    <a:p>
                      <a:pPr algn="ctr"/>
                      <a:r>
                        <a:rPr lang="en-US" sz="2400" dirty="0"/>
                        <a:t>Professionals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5327027"/>
                  </a:ext>
                </a:extLst>
              </a:tr>
              <a:tr h="647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Atlantic Cabinetry</a:t>
                      </a:r>
                    </a:p>
                    <a:p>
                      <a:pPr algn="ctr"/>
                      <a:r>
                        <a:rPr lang="en-US" sz="1400" i="1" dirty="0"/>
                        <a:t>Jupiter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659263"/>
                  </a:ext>
                </a:extLst>
              </a:tr>
              <a:tr h="647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Interior Finishes by Ron</a:t>
                      </a:r>
                    </a:p>
                    <a:p>
                      <a:pPr algn="ctr"/>
                      <a:r>
                        <a:rPr lang="en-US" sz="1400" i="1" dirty="0"/>
                        <a:t>Stuart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740466"/>
                  </a:ext>
                </a:extLst>
              </a:tr>
              <a:tr h="647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Horgan General</a:t>
                      </a:r>
                      <a:r>
                        <a:rPr lang="en-US" sz="2000" b="1" baseline="0" dirty="0"/>
                        <a:t> Contractors</a:t>
                      </a:r>
                      <a:endParaRPr lang="en-US" sz="2000" b="1" dirty="0"/>
                    </a:p>
                    <a:p>
                      <a:pPr algn="ctr"/>
                      <a:r>
                        <a:rPr lang="en-US" sz="1400" i="1" dirty="0"/>
                        <a:t>Jupiter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3778600"/>
                  </a:ext>
                </a:extLst>
              </a:tr>
              <a:tr h="647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The</a:t>
                      </a:r>
                      <a:r>
                        <a:rPr lang="en-US" sz="2000" b="1" baseline="0" dirty="0"/>
                        <a:t> Home Repair Network</a:t>
                      </a:r>
                      <a:endParaRPr lang="en-US" sz="2000" b="1" dirty="0"/>
                    </a:p>
                    <a:p>
                      <a:pPr algn="ctr"/>
                      <a:r>
                        <a:rPr lang="en-US" sz="1400" i="1" dirty="0"/>
                        <a:t>Stuart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0072231"/>
                  </a:ext>
                </a:extLst>
              </a:tr>
              <a:tr h="6571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C2</a:t>
                      </a:r>
                      <a:r>
                        <a:rPr lang="en-US" sz="2000" b="1" baseline="0" dirty="0"/>
                        <a:t> Construction</a:t>
                      </a:r>
                      <a:endParaRPr lang="en-US" sz="2000" b="1" dirty="0"/>
                    </a:p>
                    <a:p>
                      <a:pPr algn="ctr"/>
                      <a:r>
                        <a:rPr lang="en-US" sz="1400" i="1" dirty="0"/>
                        <a:t>Port</a:t>
                      </a:r>
                      <a:r>
                        <a:rPr lang="en-US" sz="1400" i="1" baseline="0" dirty="0"/>
                        <a:t> St. Lucie</a:t>
                      </a:r>
                      <a:endParaRPr lang="en-US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938599"/>
                  </a:ext>
                </a:extLst>
              </a:tr>
              <a:tr h="647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/>
                        <a:t>Copeland Construction</a:t>
                      </a:r>
                    </a:p>
                    <a:p>
                      <a:pPr algn="ctr"/>
                      <a:r>
                        <a:rPr lang="en-US" sz="1400" i="1" baseline="0" dirty="0"/>
                        <a:t>Jupiter</a:t>
                      </a:r>
                      <a:endParaRPr lang="en-US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6683709"/>
                  </a:ext>
                </a:extLst>
              </a:tr>
              <a:tr h="647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/>
                        <a:t>Legacy Castle Construction</a:t>
                      </a:r>
                    </a:p>
                    <a:p>
                      <a:pPr algn="ctr"/>
                      <a:r>
                        <a:rPr lang="en-US" sz="1400" i="1" baseline="0" dirty="0"/>
                        <a:t>North Palm Beach</a:t>
                      </a:r>
                      <a:endParaRPr lang="en-US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9238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5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8"/>
    </mc:Choice>
    <mc:Fallback xmlns="">
      <p:transition spd="slow" advTm="1893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</a:t>
            </a:r>
            <a:br>
              <a:rPr lang="en-US" dirty="0"/>
            </a:br>
            <a:r>
              <a:rPr lang="en-US" dirty="0"/>
              <a:t>Big Box Experience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390" y="1559291"/>
            <a:ext cx="7665459" cy="406998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Consider these differences:</a:t>
            </a:r>
          </a:p>
          <a:p>
            <a:pPr>
              <a:lnSpc>
                <a:spcPct val="110000"/>
              </a:lnSpc>
            </a:pPr>
            <a:r>
              <a:rPr lang="en-US" dirty="0"/>
              <a:t>Knowledge, Experience &amp; Customer Service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Are they capable of considering your unique interests and specific needs?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Do they have industry insight?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Will you speak to the same person as your project progresses? 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Are they dedicated to your satisfaction?</a:t>
            </a:r>
          </a:p>
          <a:p>
            <a:pPr>
              <a:lnSpc>
                <a:spcPct val="110000"/>
              </a:lnSpc>
            </a:pPr>
            <a:r>
              <a:rPr lang="en-US" dirty="0"/>
              <a:t>Negotiation, Products &amp; Pricing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Who has the authority to work with you if needs or desires change?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Is product selection extensive and competitively priced?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How do ‘add-ons’* affect your bottom line? </a:t>
            </a:r>
          </a:p>
          <a:p>
            <a:pPr>
              <a:lnSpc>
                <a:spcPct val="110000"/>
              </a:lnSpc>
            </a:pPr>
            <a:r>
              <a:rPr lang="en-US" dirty="0"/>
              <a:t>Anonymity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Who is responsible for fabrication and installation?  Are they credentialed?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Can you be sure you're comfortable before they arrive on site?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5912" y="530965"/>
            <a:ext cx="81124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3494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National retailers bring products, pricing and features to the masses.  When choosing the best partner for your project… </a:t>
            </a:r>
            <a:endParaRPr lang="en-US" sz="2400" b="0" cap="none" spc="0" dirty="0">
              <a:ln w="0"/>
              <a:solidFill>
                <a:srgbClr val="3494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395" y="6295293"/>
            <a:ext cx="523144" cy="367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3104" y="5803814"/>
            <a:ext cx="7470183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 Standard ‘add-ons’ can include radius and bump out edges, sink cut-outs (drop in or under mount), cook top cut-outs, etc.</a:t>
            </a:r>
          </a:p>
        </p:txBody>
      </p:sp>
    </p:spTree>
    <p:extLst>
      <p:ext uri="{BB962C8B-B14F-4D97-AF65-F5344CB8AC3E}">
        <p14:creationId xmlns:p14="http://schemas.microsoft.com/office/powerpoint/2010/main" val="32748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68"/>
    </mc:Choice>
    <mc:Fallback xmlns="">
      <p:transition spd="slow" advTm="244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61" y="1006483"/>
            <a:ext cx="2947482" cy="883277"/>
          </a:xfrm>
        </p:spPr>
        <p:txBody>
          <a:bodyPr>
            <a:normAutofit fontScale="90000"/>
          </a:bodyPr>
          <a:lstStyle/>
          <a:p>
            <a:r>
              <a:rPr lang="en-US" dirty="0"/>
              <a:t>Contact Us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7800" y="1661161"/>
            <a:ext cx="3398939" cy="4632959"/>
          </a:xfrm>
          <a:prstGeom prst="rect">
            <a:avLst/>
          </a:prstGeom>
          <a:ln w="25400">
            <a:solidFill>
              <a:schemeClr val="accent1">
                <a:hueOff val="0"/>
                <a:satOff val="0"/>
                <a:lumOff val="0"/>
              </a:schemeClr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91406" y="690532"/>
            <a:ext cx="2949900" cy="20739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4735" y="2764445"/>
            <a:ext cx="4283241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CASTELLI </a:t>
            </a:r>
            <a:r>
              <a:rPr lang="en-US" sz="40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Marble &amp; Granite</a:t>
            </a:r>
            <a:endParaRPr lang="en-US" sz="40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377" y="4338972"/>
            <a:ext cx="4679424" cy="21390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______________________________________________</a:t>
            </a:r>
          </a:p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3346 SE Gran Parkway</a:t>
            </a:r>
          </a:p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Stuart, FL  34997</a:t>
            </a:r>
          </a:p>
          <a:p>
            <a:pPr algn="ctr"/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CastelliMarble@Gmail.com</a:t>
            </a:r>
          </a:p>
          <a:p>
            <a:pPr algn="ctr"/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561.203.9293</a:t>
            </a:r>
          </a:p>
        </p:txBody>
      </p:sp>
    </p:spTree>
    <p:extLst>
      <p:ext uri="{BB962C8B-B14F-4D97-AF65-F5344CB8AC3E}">
        <p14:creationId xmlns:p14="http://schemas.microsoft.com/office/powerpoint/2010/main" val="24230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3"/>
    </mc:Choice>
    <mc:Fallback xmlns="">
      <p:transition spd="slow" advTm="1332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11" y="1000745"/>
            <a:ext cx="3017819" cy="179520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Start </a:t>
            </a:r>
            <a:br>
              <a:rPr lang="en-US" sz="4000" dirty="0"/>
            </a:br>
            <a:r>
              <a:rPr lang="en-US" sz="4000" dirty="0"/>
              <a:t>To </a:t>
            </a:r>
            <a:br>
              <a:rPr lang="en-US" sz="4000" dirty="0"/>
            </a:br>
            <a:r>
              <a:rPr lang="en-US" sz="4000" u="sng" dirty="0"/>
              <a:t>Finish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45" y="2534653"/>
            <a:ext cx="3206488" cy="354530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1.  What to Consider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2.  Differences in Materials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3.  Making the Right Selection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4.  Importance of Quality Fabrication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5606" y="1141425"/>
            <a:ext cx="8043621" cy="5079211"/>
          </a:xfrm>
        </p:spPr>
        <p:txBody>
          <a:bodyPr>
            <a:normAutofit/>
          </a:bodyPr>
          <a:lstStyle/>
          <a:p>
            <a:r>
              <a:rPr lang="en-US" dirty="0"/>
              <a:t>Initial Considerations:</a:t>
            </a:r>
          </a:p>
          <a:p>
            <a:endParaRPr lang="en-US" sz="800" dirty="0"/>
          </a:p>
          <a:p>
            <a:pPr lvl="1"/>
            <a:r>
              <a:rPr lang="en-US" sz="2000" dirty="0"/>
              <a:t>Application</a:t>
            </a:r>
          </a:p>
          <a:p>
            <a:pPr lvl="2"/>
            <a:r>
              <a:rPr lang="en-US" sz="2000" dirty="0"/>
              <a:t>Where &amp; How your surface will be used</a:t>
            </a:r>
          </a:p>
          <a:p>
            <a:pPr lvl="2"/>
            <a:endParaRPr lang="en-US" sz="800" dirty="0"/>
          </a:p>
          <a:p>
            <a:pPr lvl="1"/>
            <a:r>
              <a:rPr lang="en-US" sz="2000" dirty="0"/>
              <a:t>Design Aesthetic</a:t>
            </a:r>
          </a:p>
          <a:p>
            <a:pPr lvl="2"/>
            <a:r>
              <a:rPr lang="en-US" sz="2000" dirty="0"/>
              <a:t>Material color and grain preference</a:t>
            </a:r>
          </a:p>
          <a:p>
            <a:pPr lvl="2"/>
            <a:r>
              <a:rPr lang="en-US" sz="2000" dirty="0"/>
              <a:t>Edge Detail:  Simple, Embellished, Mitered</a:t>
            </a:r>
          </a:p>
          <a:p>
            <a:pPr lvl="2"/>
            <a:endParaRPr lang="en-US" sz="800" dirty="0"/>
          </a:p>
          <a:p>
            <a:pPr lvl="1"/>
            <a:r>
              <a:rPr lang="en-US" sz="2000" dirty="0"/>
              <a:t>Budget</a:t>
            </a:r>
          </a:p>
          <a:p>
            <a:pPr lvl="2"/>
            <a:r>
              <a:rPr lang="en-US" sz="2000" dirty="0"/>
              <a:t>Deciding how much to spend</a:t>
            </a:r>
          </a:p>
          <a:p>
            <a:pPr lvl="2"/>
            <a:r>
              <a:rPr lang="en-US" sz="2000" dirty="0"/>
              <a:t>With so many options available, cost won’t limit your ability to achieve the look and feel you desire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395" y="6295293"/>
            <a:ext cx="523144" cy="367794"/>
          </a:xfrm>
          <a:prstGeom prst="rect">
            <a:avLst/>
          </a:prstGeom>
        </p:spPr>
      </p:pic>
      <p:pic>
        <p:nvPicPr>
          <p:cNvPr id="5122" name="Picture 2" descr="Image result for stone slab show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99" y="253152"/>
            <a:ext cx="4278448" cy="1941347"/>
          </a:xfrm>
          <a:prstGeom prst="rect">
            <a:avLst/>
          </a:prstGeom>
          <a:noFill/>
          <a:ln w="25400">
            <a:solidFill>
              <a:srgbClr val="3494B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51"/>
    </mc:Choice>
    <mc:Fallback xmlns="">
      <p:transition spd="slow" advTm="476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</a:t>
            </a:r>
            <a:br>
              <a:rPr lang="en-US" dirty="0"/>
            </a:br>
            <a:r>
              <a:rPr lang="en-US" dirty="0"/>
              <a:t>Types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Differences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9037"/>
            <a:ext cx="3474720" cy="80772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bg1"/>
                </a:solidFill>
              </a:rPr>
              <a:t>Granite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b="1" u="sng" dirty="0"/>
              <a:t>Eco-Practical</a:t>
            </a:r>
          </a:p>
          <a:p>
            <a:r>
              <a:rPr lang="en-US" dirty="0"/>
              <a:t>An all-natural stone, very hard and stain resistant.</a:t>
            </a:r>
          </a:p>
          <a:p>
            <a:r>
              <a:rPr lang="en-US" dirty="0"/>
              <a:t>Available in hundreds of colors and grain variations.</a:t>
            </a:r>
          </a:p>
          <a:p>
            <a:r>
              <a:rPr lang="en-US" dirty="0"/>
              <a:t>Versatile and durable, can be used anywhere in the home or business.  </a:t>
            </a:r>
          </a:p>
          <a:p>
            <a:r>
              <a:rPr lang="en-US" dirty="0"/>
              <a:t>Works well in both interior &amp; exterior applications.  </a:t>
            </a:r>
          </a:p>
          <a:p>
            <a:r>
              <a:rPr lang="en-US" dirty="0"/>
              <a:t>Each slab is a one of a kind with colors and patterns as distinct as the region from which they are mined.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395" y="6295293"/>
            <a:ext cx="523144" cy="367794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7818463" y="1023586"/>
            <a:ext cx="3474720" cy="807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bg1"/>
                </a:solidFill>
              </a:rPr>
              <a:t>Quartz</a:t>
            </a:r>
          </a:p>
        </p:txBody>
      </p:sp>
      <p:pic>
        <p:nvPicPr>
          <p:cNvPr id="2050" name="Picture 2" descr="Image result for sienna bordea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96" y="219241"/>
            <a:ext cx="1431233" cy="143123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quartz s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080" y="219240"/>
            <a:ext cx="1431233" cy="1431233"/>
          </a:xfrm>
          <a:prstGeom prst="rect">
            <a:avLst/>
          </a:prstGeom>
          <a:noFill/>
          <a:ln w="38100">
            <a:solidFill>
              <a:srgbClr val="3494B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b="1" u="sng" dirty="0"/>
              <a:t>Conventional</a:t>
            </a:r>
          </a:p>
          <a:p>
            <a:r>
              <a:rPr lang="en-US" dirty="0"/>
              <a:t>An engineered (man-made) stone, very hard and stain resistant.  </a:t>
            </a:r>
          </a:p>
          <a:p>
            <a:r>
              <a:rPr lang="en-US" dirty="0"/>
              <a:t>Available in many monotone consistent colors, as well as, grain patterns reminiscent of natural stone.  </a:t>
            </a:r>
          </a:p>
          <a:p>
            <a:r>
              <a:rPr lang="en-US" dirty="0"/>
              <a:t>Non-porous and durable. </a:t>
            </a:r>
          </a:p>
          <a:p>
            <a:r>
              <a:rPr lang="en-US" dirty="0"/>
              <a:t>Works well in interiors and away from direct sunlight.  </a:t>
            </a:r>
          </a:p>
          <a:p>
            <a:r>
              <a:rPr lang="en-US" dirty="0"/>
              <a:t>Best suited in modern, minimalist, and conventional aesthetics.</a:t>
            </a:r>
          </a:p>
        </p:txBody>
      </p:sp>
    </p:spTree>
    <p:extLst>
      <p:ext uri="{BB962C8B-B14F-4D97-AF65-F5344CB8AC3E}">
        <p14:creationId xmlns:p14="http://schemas.microsoft.com/office/powerpoint/2010/main" val="12962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31"/>
    </mc:Choice>
    <mc:Fallback xmlns="">
      <p:transition spd="slow" advTm="384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743" y="998984"/>
            <a:ext cx="3474720" cy="807720"/>
          </a:xfrm>
          <a:solidFill>
            <a:srgbClr val="3494BA"/>
          </a:solidFill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bg1"/>
                </a:solidFill>
              </a:rPr>
              <a:t>Quartzite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743" y="1930936"/>
            <a:ext cx="3474720" cy="402336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b="1" u="sng" dirty="0"/>
              <a:t>Luxury</a:t>
            </a:r>
          </a:p>
          <a:p>
            <a:r>
              <a:rPr lang="en-US" dirty="0"/>
              <a:t>An all-natural, very hard and stain resistant stone.  </a:t>
            </a:r>
          </a:p>
          <a:p>
            <a:r>
              <a:rPr lang="en-US" dirty="0"/>
              <a:t>Fairly new to the market, the hardest material available.</a:t>
            </a:r>
          </a:p>
          <a:p>
            <a:r>
              <a:rPr lang="en-US" dirty="0"/>
              <a:t>Requires exceptional care and fabrication.  </a:t>
            </a:r>
          </a:p>
          <a:p>
            <a:r>
              <a:rPr lang="en-US" dirty="0"/>
              <a:t>Current color selections are limited to lighter tones with some pattern variations. </a:t>
            </a:r>
          </a:p>
          <a:p>
            <a:r>
              <a:rPr lang="en-US" dirty="0"/>
              <a:t>Visual crystalline content makes this stone highly sought.</a:t>
            </a:r>
          </a:p>
          <a:p>
            <a:r>
              <a:rPr lang="en-US" dirty="0"/>
              <a:t>Applications are versatile.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395" y="6295293"/>
            <a:ext cx="523144" cy="36779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8107221" y="998984"/>
            <a:ext cx="3474720" cy="813171"/>
          </a:xfrm>
          <a:solidFill>
            <a:srgbClr val="3494BA"/>
          </a:solidFill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chemeClr val="bg1"/>
                </a:solidFill>
              </a:rPr>
              <a:t>Onyx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80265" y="998984"/>
            <a:ext cx="3474720" cy="807720"/>
          </a:xfrm>
          <a:prstGeom prst="rect">
            <a:avLst/>
          </a:prstGeom>
          <a:solidFill>
            <a:srgbClr val="3494BA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bg1"/>
                </a:solidFill>
              </a:rPr>
              <a:t>Marble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80265" y="1930936"/>
            <a:ext cx="3474720" cy="4023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2400" b="1" u="sng" dirty="0"/>
              <a:t>Classic</a:t>
            </a:r>
          </a:p>
          <a:p>
            <a:r>
              <a:rPr lang="en-US" dirty="0"/>
              <a:t>All natural, soft and porous stone.</a:t>
            </a:r>
          </a:p>
          <a:p>
            <a:r>
              <a:rPr lang="en-US" dirty="0"/>
              <a:t>Roughly 30-40 color choices.</a:t>
            </a:r>
          </a:p>
          <a:p>
            <a:r>
              <a:rPr lang="en-US" dirty="0"/>
              <a:t>Can be used anywhere.</a:t>
            </a:r>
          </a:p>
          <a:p>
            <a:r>
              <a:rPr lang="en-US" dirty="0"/>
              <a:t>Shows wear over time and requires minimal maintenance. </a:t>
            </a:r>
          </a:p>
          <a:p>
            <a:r>
              <a:rPr lang="en-US" dirty="0"/>
              <a:t>Its beauty is in its distinct veining, as well as the patina it develops from use.  </a:t>
            </a:r>
          </a:p>
          <a:p>
            <a:r>
              <a:rPr lang="en-US" dirty="0"/>
              <a:t>Marble’s look is timeless.  A well aged marble countertop is the envy of stone slab enthusiasts.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8107221" y="1930936"/>
            <a:ext cx="3474720" cy="4023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endParaRPr lang="en-US" sz="200" b="1" u="sng" dirty="0"/>
          </a:p>
          <a:p>
            <a:pPr marL="0" indent="0" algn="ctr">
              <a:buFont typeface="Wingdings 2" pitchFamily="18" charset="2"/>
              <a:buNone/>
            </a:pPr>
            <a:r>
              <a:rPr lang="en-US" sz="2400" b="1" u="sng" dirty="0"/>
              <a:t>Opulence</a:t>
            </a:r>
          </a:p>
          <a:p>
            <a:r>
              <a:rPr lang="en-US" dirty="0"/>
              <a:t>All natural, hard yet porous stone.</a:t>
            </a:r>
          </a:p>
          <a:p>
            <a:r>
              <a:rPr lang="en-US" dirty="0"/>
              <a:t>Susceptible to stains.</a:t>
            </a:r>
          </a:p>
          <a:p>
            <a:r>
              <a:rPr lang="en-US" dirty="0"/>
              <a:t>Unique characteristics offer stunning visual impact.</a:t>
            </a:r>
          </a:p>
          <a:p>
            <a:r>
              <a:rPr lang="en-US" dirty="0"/>
              <a:t>Colors range from gold to green, blue, black and more.</a:t>
            </a:r>
          </a:p>
          <a:p>
            <a:r>
              <a:rPr lang="en-US" dirty="0"/>
              <a:t>Best displayed vertically, on bath and bar walls.</a:t>
            </a:r>
          </a:p>
          <a:p>
            <a:r>
              <a:rPr lang="en-US" dirty="0"/>
              <a:t>Translucent and often used with back lighting for most dramatic affect.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Image result for marble s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27" y="182969"/>
            <a:ext cx="1432199" cy="1432199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611" y="182969"/>
            <a:ext cx="1420185" cy="1420185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30" name="Picture 6" descr="Image result for onyx hon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53" y="182969"/>
            <a:ext cx="1432199" cy="1432199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46"/>
    </mc:Choice>
    <mc:Fallback xmlns="">
      <p:transition spd="slow" advTm="456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Product</a:t>
            </a:r>
            <a:br>
              <a:rPr lang="en-US" dirty="0"/>
            </a:br>
            <a:r>
              <a:rPr lang="en-US" dirty="0"/>
              <a:t>Comparison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912274"/>
              </p:ext>
            </p:extLst>
          </p:nvPr>
        </p:nvGraphicFramePr>
        <p:xfrm>
          <a:off x="3535151" y="783771"/>
          <a:ext cx="8192391" cy="53122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32149">
                  <a:extLst>
                    <a:ext uri="{9D8B030D-6E8A-4147-A177-3AD203B41FA5}">
                      <a16:colId xmlns:a16="http://schemas.microsoft.com/office/drawing/2014/main" val="758258152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135516708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80129291"/>
                    </a:ext>
                  </a:extLst>
                </a:gridCol>
                <a:gridCol w="1273628">
                  <a:extLst>
                    <a:ext uri="{9D8B030D-6E8A-4147-A177-3AD203B41FA5}">
                      <a16:colId xmlns:a16="http://schemas.microsoft.com/office/drawing/2014/main" val="1284873700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698989665"/>
                    </a:ext>
                  </a:extLst>
                </a:gridCol>
                <a:gridCol w="1255485">
                  <a:extLst>
                    <a:ext uri="{9D8B030D-6E8A-4147-A177-3AD203B41FA5}">
                      <a16:colId xmlns:a16="http://schemas.microsoft.com/office/drawing/2014/main" val="1780450186"/>
                    </a:ext>
                  </a:extLst>
                </a:gridCol>
              </a:tblGrid>
              <a:tr h="810372">
                <a:tc>
                  <a:txBody>
                    <a:bodyPr/>
                    <a:lstStyle/>
                    <a:p>
                      <a:pPr algn="ctr"/>
                      <a:endParaRPr lang="en-US" sz="1900" b="1" dirty="0"/>
                    </a:p>
                    <a:p>
                      <a:pPr algn="ctr"/>
                      <a:r>
                        <a:rPr lang="en-US" sz="1900" b="1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/>
                    </a:p>
                    <a:p>
                      <a:pPr algn="ctr"/>
                      <a:r>
                        <a:rPr lang="en-US" sz="1900" b="1" dirty="0"/>
                        <a:t>Granite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/>
                    </a:p>
                    <a:p>
                      <a:pPr algn="ctr"/>
                      <a:r>
                        <a:rPr lang="en-US" sz="1900" b="1" dirty="0"/>
                        <a:t>Quartz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/>
                    </a:p>
                    <a:p>
                      <a:pPr algn="ctr"/>
                      <a:r>
                        <a:rPr lang="en-US" sz="1900" b="1" dirty="0"/>
                        <a:t>Marble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/>
                    </a:p>
                    <a:p>
                      <a:pPr algn="ctr"/>
                      <a:r>
                        <a:rPr lang="en-US" sz="1900" b="1" dirty="0"/>
                        <a:t>Quartzite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/>
                    </a:p>
                    <a:p>
                      <a:pPr algn="ctr"/>
                      <a:r>
                        <a:rPr lang="en-US" sz="1900" b="1" dirty="0"/>
                        <a:t>Onyx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962720"/>
                  </a:ext>
                </a:extLst>
              </a:tr>
              <a:tr h="810372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Durability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158094"/>
                  </a:ext>
                </a:extLst>
              </a:tr>
              <a:tr h="856922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81692"/>
                  </a:ext>
                </a:extLst>
              </a:tr>
              <a:tr h="810372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821988"/>
                  </a:ext>
                </a:extLst>
              </a:tr>
              <a:tr h="810372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Stain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390615"/>
                  </a:ext>
                </a:extLst>
              </a:tr>
              <a:tr h="1213820">
                <a:tc>
                  <a:txBody>
                    <a:bodyPr/>
                    <a:lstStyle/>
                    <a:p>
                      <a:endParaRPr lang="en-US" sz="2800" b="1" dirty="0"/>
                    </a:p>
                    <a:p>
                      <a:r>
                        <a:rPr lang="en-US" b="1" dirty="0"/>
                        <a:t>Affordability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dirty="0"/>
                        <a:t>Widest</a:t>
                      </a:r>
                      <a:r>
                        <a:rPr lang="en-US" baseline="0" dirty="0"/>
                        <a:t> Price &amp; Option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dirty="0"/>
                        <a:t>Moderate Price &amp; Option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Moderate Price &amp; Limited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dirty="0"/>
                        <a:t>High End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dirty="0"/>
                        <a:t>High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22617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395" y="6295293"/>
            <a:ext cx="523144" cy="3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52"/>
    </mc:Choice>
    <mc:Fallback xmlns="">
      <p:transition spd="slow" advTm="207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597" y="1387781"/>
            <a:ext cx="8043620" cy="4925842"/>
          </a:xfrm>
        </p:spPr>
        <p:txBody>
          <a:bodyPr/>
          <a:lstStyle/>
          <a:p>
            <a:r>
              <a:rPr lang="en-US" dirty="0"/>
              <a:t>Granite offers the largest range in pricing</a:t>
            </a:r>
          </a:p>
          <a:p>
            <a:pPr lvl="1"/>
            <a:r>
              <a:rPr lang="en-US" dirty="0"/>
              <a:t>Jobs can start at $40 per Square Foot</a:t>
            </a:r>
          </a:p>
          <a:p>
            <a:pPr lvl="1"/>
            <a:r>
              <a:rPr lang="en-US" dirty="0"/>
              <a:t>Our customers typically spend between $50 - $60 /SF, including materials, fabrication, &amp; installation</a:t>
            </a:r>
          </a:p>
          <a:p>
            <a:r>
              <a:rPr lang="en-US" dirty="0"/>
              <a:t>Quartz is in high demand and offers a reasonable selection</a:t>
            </a:r>
          </a:p>
          <a:p>
            <a:pPr lvl="1"/>
            <a:r>
              <a:rPr lang="en-US" dirty="0"/>
              <a:t>Jobs can start at $45 /SF</a:t>
            </a:r>
          </a:p>
          <a:p>
            <a:pPr lvl="1"/>
            <a:r>
              <a:rPr lang="en-US" dirty="0"/>
              <a:t>Our customers typically spend between $80 - $90 /SF, including materials, fabrication, &amp; installation</a:t>
            </a:r>
          </a:p>
          <a:p>
            <a:r>
              <a:rPr lang="en-US" dirty="0"/>
              <a:t>Quartzite is the fastest growing natural stone product available</a:t>
            </a:r>
          </a:p>
          <a:p>
            <a:pPr lvl="1"/>
            <a:r>
              <a:rPr lang="en-US" dirty="0"/>
              <a:t>It’s hardness and crystalline content requires extensive labor &amp; handling, additional fabrication costs should be considered</a:t>
            </a:r>
          </a:p>
          <a:p>
            <a:pPr lvl="1"/>
            <a:r>
              <a:rPr lang="en-US" dirty="0"/>
              <a:t>Our customers typically spend between $75-$120 /SF, including materials, fabrication, &amp; installation</a:t>
            </a:r>
          </a:p>
          <a:p>
            <a:pPr marL="502920" lvl="1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6032" y="1142999"/>
            <a:ext cx="2834640" cy="3574143"/>
          </a:xfrm>
        </p:spPr>
        <p:txBody>
          <a:bodyPr/>
          <a:lstStyle/>
          <a:p>
            <a:pPr algn="ctr"/>
            <a:r>
              <a:rPr lang="en-US" dirty="0"/>
              <a:t>What </a:t>
            </a:r>
            <a:br>
              <a:rPr lang="en-US" dirty="0"/>
            </a:br>
            <a:r>
              <a:rPr lang="en-US" dirty="0"/>
              <a:t>You Can</a:t>
            </a:r>
            <a:br>
              <a:rPr lang="en-US" dirty="0"/>
            </a:br>
            <a:r>
              <a:rPr lang="en-US" dirty="0"/>
              <a:t>Expect </a:t>
            </a:r>
            <a:br>
              <a:rPr lang="en-US" dirty="0"/>
            </a:br>
            <a:r>
              <a:rPr lang="en-US" dirty="0"/>
              <a:t>To</a:t>
            </a:r>
            <a:br>
              <a:rPr lang="en-US" dirty="0"/>
            </a:br>
            <a:r>
              <a:rPr lang="en-US" dirty="0"/>
              <a:t>Pay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332" y="6397304"/>
            <a:ext cx="523144" cy="367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31020" y="811816"/>
            <a:ext cx="83438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3494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Material price is the biggest contributor to overall cost</a:t>
            </a:r>
            <a:endParaRPr lang="en-US" sz="2400" b="0" cap="none" spc="0" dirty="0">
              <a:ln w="0"/>
              <a:solidFill>
                <a:srgbClr val="3494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4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8"/>
    </mc:Choice>
    <mc:Fallback xmlns="">
      <p:transition spd="slow" advTm="367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81" y="2324791"/>
            <a:ext cx="2947482" cy="2054326"/>
          </a:xfrm>
        </p:spPr>
        <p:txBody>
          <a:bodyPr/>
          <a:lstStyle/>
          <a:p>
            <a:pPr algn="ctr"/>
            <a:r>
              <a:rPr lang="en-US" dirty="0"/>
              <a:t>Edge </a:t>
            </a:r>
            <a:br>
              <a:rPr lang="en-US" dirty="0"/>
            </a:br>
            <a:r>
              <a:rPr lang="en-US" dirty="0"/>
              <a:t>Detail</a:t>
            </a:r>
            <a:br>
              <a:rPr lang="en-US" dirty="0"/>
            </a:br>
            <a:r>
              <a:rPr lang="en-US" dirty="0"/>
              <a:t>Options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550918" y="1170415"/>
            <a:ext cx="3561459" cy="37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Popular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7591120" y="2014834"/>
            <a:ext cx="1280166" cy="376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Premium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9086" y="660598"/>
            <a:ext cx="5859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3494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Today’s trend is modest and simple…</a:t>
            </a:r>
            <a:endParaRPr lang="en-US" sz="2400" b="0" cap="none" spc="0" dirty="0">
              <a:ln w="0"/>
              <a:solidFill>
                <a:srgbClr val="3494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3542483" y="4109001"/>
            <a:ext cx="2299517" cy="37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Laminations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05617" y="5756410"/>
            <a:ext cx="40106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3494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but the options are endless</a:t>
            </a:r>
            <a:endParaRPr lang="en-US" sz="2400" b="0" cap="none" spc="0" dirty="0">
              <a:ln w="0"/>
              <a:solidFill>
                <a:srgbClr val="3494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69" y="4534938"/>
            <a:ext cx="3854450" cy="1236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0918" y="1725933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Eased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34617" y="1721882"/>
            <a:ext cx="848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¼ Round T&amp;B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5866" y="1721882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Full Bullnose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50918" y="2272664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1/8 Bevel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30803" y="2274266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¼ Bevel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30802" y="3387885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Double Bevel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42483" y="3387885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Demi Bullnose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50918" y="2824664"/>
            <a:ext cx="848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¼ Round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27430" y="2272664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½  Bevel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3072" y="2272664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¾ Bevel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3071" y="2826920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½ Bullnose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17192" y="2834525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¼ Bullnose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42621" y="2825792"/>
            <a:ext cx="848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½ Round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19750" y="1736885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Ogee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42617" y="1728418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Dupont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14683" y="1728418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Flat Ogee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20616" y="1728418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Cove Dupont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11283" y="2295685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Ogee Bull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08750" y="2295685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Half Ogee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697750" y="2287218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Waterfall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567700" y="2304151"/>
            <a:ext cx="9025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Double Bullnose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11283" y="2871418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¼ Cove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25683" y="3464085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Deep Ogee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91817" y="2871418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Full Bevel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680817" y="2751666"/>
            <a:ext cx="775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Stair </a:t>
            </a:r>
          </a:p>
          <a:p>
            <a:r>
              <a:rPr lang="en-US" sz="800" dirty="0">
                <a:solidFill>
                  <a:schemeClr val="bg1"/>
                </a:solidFill>
              </a:rPr>
              <a:t>Tread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578285" y="2854486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Platner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19750" y="3447151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Cove Ogee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595217" y="3455619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Ogee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28216" y="4014418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1/8 Dupont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817217" y="4022885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Square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697750" y="4014418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Ogee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595216" y="4005952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Ogee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19750" y="4556285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½ Cove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817216" y="4564751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Flat Ogee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706216" y="4556285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Ogee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03683" y="4573219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Cove Dupont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7750" y="3455619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Cove Bullnose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51538" y="1747731"/>
            <a:ext cx="83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Softened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113" y="1583060"/>
            <a:ext cx="3900487" cy="23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8573" y="2391732"/>
            <a:ext cx="4167187" cy="259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4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07"/>
    </mc:Choice>
    <mc:Fallback xmlns="">
      <p:transition spd="slow" advTm="2820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57" y="1987718"/>
            <a:ext cx="2834640" cy="27176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Local </a:t>
            </a:r>
            <a:br>
              <a:rPr lang="en-US" dirty="0"/>
            </a:br>
            <a:r>
              <a:rPr lang="en-US" dirty="0"/>
              <a:t>Business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8661" y="1822995"/>
            <a:ext cx="7461094" cy="418024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We offer:</a:t>
            </a:r>
          </a:p>
          <a:p>
            <a:pPr>
              <a:lnSpc>
                <a:spcPct val="110000"/>
              </a:lnSpc>
            </a:pPr>
            <a:r>
              <a:rPr lang="en-US" dirty="0"/>
              <a:t>Extensive Knowledge &amp; Professionalism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Our time in service and experience level is rare in today’s market.</a:t>
            </a:r>
          </a:p>
          <a:p>
            <a:pPr>
              <a:lnSpc>
                <a:spcPct val="110000"/>
              </a:lnSpc>
            </a:pPr>
            <a:r>
              <a:rPr lang="en-US" dirty="0"/>
              <a:t>Reliability &amp; Commitment to Quality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Understanding your unique needs ensures a pleasurable &amp; efficient experience.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Our goal is a product you’ll enjoy and a relationship you’ll recommend.</a:t>
            </a:r>
          </a:p>
          <a:p>
            <a:pPr>
              <a:lnSpc>
                <a:spcPct val="110000"/>
              </a:lnSpc>
            </a:pPr>
            <a:r>
              <a:rPr lang="en-US" dirty="0"/>
              <a:t>Industry’s Best Materials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Partnering with our local wholesalers brings you the largest selection available.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Authorized distributors of leading quartz products.</a:t>
            </a:r>
          </a:p>
          <a:p>
            <a:pPr>
              <a:lnSpc>
                <a:spcPct val="110000"/>
              </a:lnSpc>
            </a:pPr>
            <a:r>
              <a:rPr lang="en-US" dirty="0"/>
              <a:t>Competitive Pricing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Efficient processes mean less waste; savings we pass on to our customers.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Local wholesaler network ensures the best material prices, everyday.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23557" y="37891"/>
            <a:ext cx="3760214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CASTELLI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Marble &amp; Granite</a:t>
            </a:r>
          </a:p>
          <a:p>
            <a:pPr algn="ctr"/>
            <a:endParaRPr lang="en-US" sz="8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8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Serving South Florida Since 2000.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755" y="6292237"/>
            <a:ext cx="523144" cy="3677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601571" y="1345319"/>
            <a:ext cx="2604186" cy="151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  <a:alpha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05"/>
    </mc:Choice>
    <mc:Fallback xmlns="">
      <p:transition spd="slow" advTm="2990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611493" y="778214"/>
            <a:ext cx="8022787" cy="53262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887940" y="1051085"/>
            <a:ext cx="7357233" cy="4780547"/>
            <a:chOff x="1545002" y="1131018"/>
            <a:chExt cx="7504274" cy="5092200"/>
          </a:xfrm>
        </p:grpSpPr>
        <p:sp>
          <p:nvSpPr>
            <p:cNvPr id="17" name="Rectangle 16"/>
            <p:cNvSpPr/>
            <p:nvPr/>
          </p:nvSpPr>
          <p:spPr>
            <a:xfrm>
              <a:off x="1545002" y="1470498"/>
              <a:ext cx="7504274" cy="57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20416" y="1131018"/>
              <a:ext cx="2455782" cy="678960"/>
            </a:xfrm>
            <a:custGeom>
              <a:avLst/>
              <a:gdLst>
                <a:gd name="connsiteX0" fmla="*/ 0 w 2455782"/>
                <a:gd name="connsiteY0" fmla="*/ 113162 h 678960"/>
                <a:gd name="connsiteX1" fmla="*/ 113162 w 2455782"/>
                <a:gd name="connsiteY1" fmla="*/ 0 h 678960"/>
                <a:gd name="connsiteX2" fmla="*/ 2342620 w 2455782"/>
                <a:gd name="connsiteY2" fmla="*/ 0 h 678960"/>
                <a:gd name="connsiteX3" fmla="*/ 2455782 w 2455782"/>
                <a:gd name="connsiteY3" fmla="*/ 113162 h 678960"/>
                <a:gd name="connsiteX4" fmla="*/ 2455782 w 2455782"/>
                <a:gd name="connsiteY4" fmla="*/ 565798 h 678960"/>
                <a:gd name="connsiteX5" fmla="*/ 2342620 w 2455782"/>
                <a:gd name="connsiteY5" fmla="*/ 678960 h 678960"/>
                <a:gd name="connsiteX6" fmla="*/ 113162 w 2455782"/>
                <a:gd name="connsiteY6" fmla="*/ 678960 h 678960"/>
                <a:gd name="connsiteX7" fmla="*/ 0 w 2455782"/>
                <a:gd name="connsiteY7" fmla="*/ 565798 h 678960"/>
                <a:gd name="connsiteX8" fmla="*/ 0 w 2455782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82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2342620" y="0"/>
                  </a:lnTo>
                  <a:cubicBezTo>
                    <a:pt x="2405118" y="0"/>
                    <a:pt x="2455782" y="50664"/>
                    <a:pt x="2455782" y="113162"/>
                  </a:cubicBezTo>
                  <a:lnTo>
                    <a:pt x="2455782" y="565798"/>
                  </a:lnTo>
                  <a:cubicBezTo>
                    <a:pt x="2455782" y="628296"/>
                    <a:pt x="2405118" y="678960"/>
                    <a:pt x="2342620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967" tIns="33144" rIns="125967" bIns="33144" numCol="1" spcCol="1270" anchor="ctr" anchorCtr="0">
              <a:noAutofit/>
            </a:bodyPr>
            <a:lstStyle/>
            <a:p>
              <a:pPr marL="0" lvl="0" indent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45003" y="2513778"/>
              <a:ext cx="7504273" cy="5796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720416" y="2174298"/>
              <a:ext cx="2455782" cy="678960"/>
            </a:xfrm>
            <a:custGeom>
              <a:avLst/>
              <a:gdLst>
                <a:gd name="connsiteX0" fmla="*/ 0 w 2455782"/>
                <a:gd name="connsiteY0" fmla="*/ 113162 h 678960"/>
                <a:gd name="connsiteX1" fmla="*/ 113162 w 2455782"/>
                <a:gd name="connsiteY1" fmla="*/ 0 h 678960"/>
                <a:gd name="connsiteX2" fmla="*/ 2342620 w 2455782"/>
                <a:gd name="connsiteY2" fmla="*/ 0 h 678960"/>
                <a:gd name="connsiteX3" fmla="*/ 2455782 w 2455782"/>
                <a:gd name="connsiteY3" fmla="*/ 113162 h 678960"/>
                <a:gd name="connsiteX4" fmla="*/ 2455782 w 2455782"/>
                <a:gd name="connsiteY4" fmla="*/ 565798 h 678960"/>
                <a:gd name="connsiteX5" fmla="*/ 2342620 w 2455782"/>
                <a:gd name="connsiteY5" fmla="*/ 678960 h 678960"/>
                <a:gd name="connsiteX6" fmla="*/ 113162 w 2455782"/>
                <a:gd name="connsiteY6" fmla="*/ 678960 h 678960"/>
                <a:gd name="connsiteX7" fmla="*/ 0 w 2455782"/>
                <a:gd name="connsiteY7" fmla="*/ 565798 h 678960"/>
                <a:gd name="connsiteX8" fmla="*/ 0 w 2455782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82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2342620" y="0"/>
                  </a:lnTo>
                  <a:cubicBezTo>
                    <a:pt x="2405118" y="0"/>
                    <a:pt x="2455782" y="50664"/>
                    <a:pt x="2455782" y="113162"/>
                  </a:cubicBezTo>
                  <a:lnTo>
                    <a:pt x="2455782" y="565798"/>
                  </a:lnTo>
                  <a:cubicBezTo>
                    <a:pt x="2455782" y="628296"/>
                    <a:pt x="2405118" y="678960"/>
                    <a:pt x="2342620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967" tIns="33144" rIns="125967" bIns="33144" numCol="1" spcCol="1270" anchor="ctr" anchorCtr="0">
              <a:noAutofit/>
            </a:bodyPr>
            <a:lstStyle/>
            <a:p>
              <a:pPr marL="0" lvl="0" indent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45003" y="3557058"/>
              <a:ext cx="7504273" cy="5796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/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720416" y="3217578"/>
              <a:ext cx="2455782" cy="678960"/>
            </a:xfrm>
            <a:custGeom>
              <a:avLst/>
              <a:gdLst>
                <a:gd name="connsiteX0" fmla="*/ 0 w 2455782"/>
                <a:gd name="connsiteY0" fmla="*/ 113162 h 678960"/>
                <a:gd name="connsiteX1" fmla="*/ 113162 w 2455782"/>
                <a:gd name="connsiteY1" fmla="*/ 0 h 678960"/>
                <a:gd name="connsiteX2" fmla="*/ 2342620 w 2455782"/>
                <a:gd name="connsiteY2" fmla="*/ 0 h 678960"/>
                <a:gd name="connsiteX3" fmla="*/ 2455782 w 2455782"/>
                <a:gd name="connsiteY3" fmla="*/ 113162 h 678960"/>
                <a:gd name="connsiteX4" fmla="*/ 2455782 w 2455782"/>
                <a:gd name="connsiteY4" fmla="*/ 565798 h 678960"/>
                <a:gd name="connsiteX5" fmla="*/ 2342620 w 2455782"/>
                <a:gd name="connsiteY5" fmla="*/ 678960 h 678960"/>
                <a:gd name="connsiteX6" fmla="*/ 113162 w 2455782"/>
                <a:gd name="connsiteY6" fmla="*/ 678960 h 678960"/>
                <a:gd name="connsiteX7" fmla="*/ 0 w 2455782"/>
                <a:gd name="connsiteY7" fmla="*/ 565798 h 678960"/>
                <a:gd name="connsiteX8" fmla="*/ 0 w 2455782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82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2342620" y="0"/>
                  </a:lnTo>
                  <a:cubicBezTo>
                    <a:pt x="2405118" y="0"/>
                    <a:pt x="2455782" y="50664"/>
                    <a:pt x="2455782" y="113162"/>
                  </a:cubicBezTo>
                  <a:lnTo>
                    <a:pt x="2455782" y="565798"/>
                  </a:lnTo>
                  <a:cubicBezTo>
                    <a:pt x="2455782" y="628296"/>
                    <a:pt x="2405118" y="678960"/>
                    <a:pt x="2342620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967" tIns="33144" rIns="125967" bIns="33144" numCol="1" spcCol="1270" anchor="ctr" anchorCtr="0">
              <a:noAutofit/>
            </a:bodyPr>
            <a:lstStyle/>
            <a:p>
              <a:pPr marL="0" lvl="0" indent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45003" y="4600338"/>
              <a:ext cx="7504273" cy="5796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1720416" y="4260858"/>
              <a:ext cx="2455782" cy="678960"/>
            </a:xfrm>
            <a:custGeom>
              <a:avLst/>
              <a:gdLst>
                <a:gd name="connsiteX0" fmla="*/ 0 w 2455782"/>
                <a:gd name="connsiteY0" fmla="*/ 113162 h 678960"/>
                <a:gd name="connsiteX1" fmla="*/ 113162 w 2455782"/>
                <a:gd name="connsiteY1" fmla="*/ 0 h 678960"/>
                <a:gd name="connsiteX2" fmla="*/ 2342620 w 2455782"/>
                <a:gd name="connsiteY2" fmla="*/ 0 h 678960"/>
                <a:gd name="connsiteX3" fmla="*/ 2455782 w 2455782"/>
                <a:gd name="connsiteY3" fmla="*/ 113162 h 678960"/>
                <a:gd name="connsiteX4" fmla="*/ 2455782 w 2455782"/>
                <a:gd name="connsiteY4" fmla="*/ 565798 h 678960"/>
                <a:gd name="connsiteX5" fmla="*/ 2342620 w 2455782"/>
                <a:gd name="connsiteY5" fmla="*/ 678960 h 678960"/>
                <a:gd name="connsiteX6" fmla="*/ 113162 w 2455782"/>
                <a:gd name="connsiteY6" fmla="*/ 678960 h 678960"/>
                <a:gd name="connsiteX7" fmla="*/ 0 w 2455782"/>
                <a:gd name="connsiteY7" fmla="*/ 565798 h 678960"/>
                <a:gd name="connsiteX8" fmla="*/ 0 w 2455782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82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2342620" y="0"/>
                  </a:lnTo>
                  <a:cubicBezTo>
                    <a:pt x="2405118" y="0"/>
                    <a:pt x="2455782" y="50664"/>
                    <a:pt x="2455782" y="113162"/>
                  </a:cubicBezTo>
                  <a:lnTo>
                    <a:pt x="2455782" y="565798"/>
                  </a:lnTo>
                  <a:cubicBezTo>
                    <a:pt x="2455782" y="628296"/>
                    <a:pt x="2405118" y="678960"/>
                    <a:pt x="2342620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967" tIns="33144" rIns="125967" bIns="33144" numCol="1" spcCol="1270" anchor="ctr" anchorCtr="0">
              <a:noAutofit/>
            </a:bodyPr>
            <a:lstStyle/>
            <a:p>
              <a:pPr marL="0" lvl="0" indent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45003" y="5643618"/>
              <a:ext cx="7504273" cy="5796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1720416" y="5304138"/>
              <a:ext cx="2455782" cy="678960"/>
            </a:xfrm>
            <a:custGeom>
              <a:avLst/>
              <a:gdLst>
                <a:gd name="connsiteX0" fmla="*/ 0 w 2455782"/>
                <a:gd name="connsiteY0" fmla="*/ 113162 h 678960"/>
                <a:gd name="connsiteX1" fmla="*/ 113162 w 2455782"/>
                <a:gd name="connsiteY1" fmla="*/ 0 h 678960"/>
                <a:gd name="connsiteX2" fmla="*/ 2342620 w 2455782"/>
                <a:gd name="connsiteY2" fmla="*/ 0 h 678960"/>
                <a:gd name="connsiteX3" fmla="*/ 2455782 w 2455782"/>
                <a:gd name="connsiteY3" fmla="*/ 113162 h 678960"/>
                <a:gd name="connsiteX4" fmla="*/ 2455782 w 2455782"/>
                <a:gd name="connsiteY4" fmla="*/ 565798 h 678960"/>
                <a:gd name="connsiteX5" fmla="*/ 2342620 w 2455782"/>
                <a:gd name="connsiteY5" fmla="*/ 678960 h 678960"/>
                <a:gd name="connsiteX6" fmla="*/ 113162 w 2455782"/>
                <a:gd name="connsiteY6" fmla="*/ 678960 h 678960"/>
                <a:gd name="connsiteX7" fmla="*/ 0 w 2455782"/>
                <a:gd name="connsiteY7" fmla="*/ 565798 h 678960"/>
                <a:gd name="connsiteX8" fmla="*/ 0 w 2455782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82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2342620" y="0"/>
                  </a:lnTo>
                  <a:cubicBezTo>
                    <a:pt x="2405118" y="0"/>
                    <a:pt x="2455782" y="50664"/>
                    <a:pt x="2455782" y="113162"/>
                  </a:cubicBezTo>
                  <a:lnTo>
                    <a:pt x="2455782" y="565798"/>
                  </a:lnTo>
                  <a:cubicBezTo>
                    <a:pt x="2455782" y="628296"/>
                    <a:pt x="2405118" y="678960"/>
                    <a:pt x="2342620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967" tIns="33144" rIns="125967" bIns="33144" numCol="1" spcCol="1270" anchor="ctr" anchorCtr="0">
              <a:noAutofit/>
            </a:bodyPr>
            <a:lstStyle/>
            <a:p>
              <a:pPr marL="0" lvl="0" indent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52919" y="1051085"/>
            <a:ext cx="2947482" cy="4780547"/>
          </a:xfrm>
        </p:spPr>
        <p:txBody>
          <a:bodyPr/>
          <a:lstStyle/>
          <a:p>
            <a:pPr algn="ctr"/>
            <a:r>
              <a:rPr lang="en-US" dirty="0"/>
              <a:t>Authorized</a:t>
            </a:r>
            <a:br>
              <a:rPr lang="en-US" dirty="0"/>
            </a:b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Distribute</a:t>
            </a:r>
            <a:br>
              <a:rPr lang="en-US" sz="36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711198" y="3416043"/>
            <a:ext cx="3311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7"/>
              </a:rPr>
              <a:t>http://www.caesarstoneus.com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8294871" y="2432240"/>
            <a:ext cx="2717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linkClick r:id="rId8"/>
              </a:rPr>
              <a:t>www.pompeiiquartz.com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8621704" y="1467375"/>
            <a:ext cx="2401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hlinkClick r:id="rId9"/>
              </a:rPr>
              <a:t>www.cambriausa.com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67858" y="4356505"/>
            <a:ext cx="3127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10"/>
              </a:rPr>
              <a:t>http://www.silestoneusa.com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7897326" y="5399592"/>
            <a:ext cx="3114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11"/>
              </a:rPr>
              <a:t>http://www.lgviaterausa.com</a:t>
            </a:r>
            <a:endParaRPr lang="en-US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13332" y="6397304"/>
            <a:ext cx="523144" cy="3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4"/>
    </mc:Choice>
    <mc:Fallback xmlns="">
      <p:transition spd="slow" advTm="8434"/>
    </mc:Fallback>
  </mc:AlternateContent>
</p:sld>
</file>

<file path=ppt/theme/theme1.xml><?xml version="1.0" encoding="utf-8"?>
<a:theme xmlns:a="http://schemas.openxmlformats.org/drawingml/2006/main" name="Frame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70C0"/>
      </a:hlink>
      <a:folHlink>
        <a:srgbClr val="9F6715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0</TotalTime>
  <Words>1034</Words>
  <Application>Microsoft Office PowerPoint</Application>
  <PresentationFormat>Widescreen</PresentationFormat>
  <Paragraphs>273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Corbel</vt:lpstr>
      <vt:lpstr>Wingdings 2</vt:lpstr>
      <vt:lpstr>Frame</vt:lpstr>
      <vt:lpstr>Stone Countertops:  Which Surface Is Right for Your Next Project?</vt:lpstr>
      <vt:lpstr>Start  To  Finish</vt:lpstr>
      <vt:lpstr>Material Types &amp; Differences</vt:lpstr>
      <vt:lpstr>PowerPoint Presentation</vt:lpstr>
      <vt:lpstr>Product Comparison</vt:lpstr>
      <vt:lpstr>What  You Can Expect  To Pay</vt:lpstr>
      <vt:lpstr>Edge  Detail Options</vt:lpstr>
      <vt:lpstr>Local  Business   </vt:lpstr>
      <vt:lpstr>Authorized to  Distribute    </vt:lpstr>
      <vt:lpstr>View Our Partners Page </vt:lpstr>
      <vt:lpstr>The Big Box Experience  </vt:lpstr>
      <vt:lpstr>Contact 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2017-03-31T19:42:29Z</dcterms:created>
  <dcterms:modified xsi:type="dcterms:W3CDTF">2017-04-04T01:32:47Z</dcterms:modified>
  <cp:contentStatus/>
</cp:coreProperties>
</file>